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25113546902399"/>
          <c:y val="0.127378933484078"/>
          <c:w val="0.46109126143038798"/>
          <c:h val="0.61126813642359101"/>
        </c:manualLayout>
      </c:layout>
      <c:doughnut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4472C4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58E1-49DD-8C2A-691C340821CF}"/>
              </c:ext>
            </c:extLst>
          </c:dPt>
          <c:dPt>
            <c:idx val="1"/>
            <c:bubble3D val="0"/>
            <c:spPr>
              <a:solidFill>
                <a:srgbClr val="ED7D3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2-58E1-49DD-8C2A-691C340821CF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4-58E1-49DD-8C2A-691C340821CF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6-58E1-49DD-8C2A-691C340821CF}"/>
              </c:ext>
            </c:extLst>
          </c:dPt>
          <c:dPt>
            <c:idx val="4"/>
            <c:bubble3D val="0"/>
            <c:spPr>
              <a:solidFill>
                <a:srgbClr val="5B9BD5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8-58E1-49DD-8C2A-691C340821CF}"/>
              </c:ext>
            </c:extLst>
          </c:dPt>
          <c:dPt>
            <c:idx val="5"/>
            <c:bubble3D val="0"/>
            <c:spPr>
              <a:solidFill>
                <a:srgbClr val="70AD47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A-58E1-49DD-8C2A-691C340821CF}"/>
              </c:ext>
            </c:extLst>
          </c:dPt>
          <c:dLbls>
            <c:dLbl>
              <c:idx val="0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E1-49DD-8C2A-691C340821CF}"/>
                </c:ext>
              </c:extLst>
            </c:dLbl>
            <c:dLbl>
              <c:idx val="1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E1-49DD-8C2A-691C340821CF}"/>
                </c:ext>
              </c:extLst>
            </c:dLbl>
            <c:dLbl>
              <c:idx val="2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E1-49DD-8C2A-691C340821CF}"/>
                </c:ext>
              </c:extLst>
            </c:dLbl>
            <c:dLbl>
              <c:idx val="3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8E1-49DD-8C2A-691C340821CF}"/>
                </c:ext>
              </c:extLst>
            </c:dLbl>
            <c:dLbl>
              <c:idx val="4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8E1-49DD-8C2A-691C340821CF}"/>
                </c:ext>
              </c:extLst>
            </c:dLbl>
            <c:dLbl>
              <c:idx val="5"/>
              <c:numFmt formatCode="#,##0.0" sourceLinked="0"/>
              <c:spPr/>
              <c:txPr>
                <a:bodyPr/>
                <a:lstStyle/>
                <a:p>
                  <a:pPr>
                    <a:defRPr sz="1197" b="1" strike="noStrike" spc="-1">
                      <a:solidFill>
                        <a:srgbClr val="FFFFFF"/>
                      </a:solidFill>
                      <a:latin typeface="Calibri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8E1-49DD-8C2A-691C340821C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97" b="1" strike="noStrike" spc="-1">
                    <a:solidFill>
                      <a:srgbClr val="FFFFFF"/>
                    </a:solidFill>
                    <a:latin typeface="Calibri"/>
                    <a:ea typeface="DejaVu San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1"/>
            <c:separator>; 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categories</c:f>
              <c:strCache>
                <c:ptCount val="6"/>
                <c:pt idx="0">
                  <c:v>Социально-гуманитарная</c:v>
                </c:pt>
                <c:pt idx="1">
                  <c:v>Естественнонаучная</c:v>
                </c:pt>
                <c:pt idx="2">
                  <c:v>Художественная</c:v>
                </c:pt>
                <c:pt idx="3">
                  <c:v>Физкультурно-спортивная</c:v>
                </c:pt>
                <c:pt idx="4">
                  <c:v>Туристско-краеведческая</c:v>
                </c:pt>
                <c:pt idx="5">
                  <c:v>Техническая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6"/>
                <c:pt idx="0">
                  <c:v>43.6</c:v>
                </c:pt>
                <c:pt idx="1">
                  <c:v>19.600000000000001</c:v>
                </c:pt>
                <c:pt idx="2">
                  <c:v>36.74</c:v>
                </c:pt>
                <c:pt idx="3">
                  <c:v>39.4</c:v>
                </c:pt>
                <c:pt idx="4">
                  <c:v>7.3</c:v>
                </c:pt>
                <c:pt idx="5">
                  <c:v>20.6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E1-49DD-8C2A-691C34082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</c:spPr>
    </c:plotArea>
    <c:legend>
      <c:legendPos val="b"/>
      <c:layout>
        <c:manualLayout>
          <c:xMode val="edge"/>
          <c:yMode val="edge"/>
          <c:x val="0.63053266743339698"/>
          <c:y val="0.15680321910475001"/>
          <c:w val="0.35367851470131201"/>
          <c:h val="0.5327759772977696"/>
        </c:manualLayout>
      </c:layout>
      <c:overlay val="0"/>
      <c:spPr>
        <a:solidFill>
          <a:srgbClr val="FFFFFF">
            <a:alpha val="78000"/>
          </a:srgbClr>
        </a:solidFill>
        <a:ln>
          <a:noFill/>
        </a:ln>
      </c:spPr>
      <c:txPr>
        <a:bodyPr/>
        <a:lstStyle/>
        <a:p>
          <a:pPr>
            <a:defRPr sz="1050" b="0" strike="noStrike" spc="-1">
              <a:solidFill>
                <a:srgbClr val="595959"/>
              </a:solidFill>
              <a:latin typeface="Calibri"/>
              <a:ea typeface="DejaVu Sans"/>
            </a:defRPr>
          </a:pPr>
          <a:endParaRPr lang="ru-RU"/>
        </a:p>
      </c:txPr>
    </c:legend>
    <c:plotVisOnly val="1"/>
    <c:dispBlanksAs val="gap"/>
    <c:showDLblsOverMax val="1"/>
  </c:chart>
  <c:spPr>
    <a:noFill/>
    <a:ln w="9360"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68F9F-2155-46DD-8EA4-907F9F9E4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00291DF-8FBC-4BE5-B361-F01A77D724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5EC2C9-5FE1-4AD7-816D-3D7F150E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064DDC-E1C9-41EA-A978-B2C77E5E3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50A084-5669-41C6-98DA-ACB49E340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25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2E124-A56F-4BBB-9FA9-ECADF8ED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A5A75D2-ED5C-43C6-8C00-574F52A9F5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BDA2C3-DF32-438B-8E3C-C9DBF244E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EFC604-5204-4E38-AFF5-52FF87E6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A45B8F-9CCA-45F6-AE79-919F781F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26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0C21AED-37FD-4570-837A-2B8819F53A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6A72C62-ACCD-408B-AA6B-0B0CBD238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829870-8123-417C-986C-6C35628C8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3DEA67-3F89-405C-9213-2AE30E65C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23D2BF-35A9-4D3A-A770-160BA3DB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435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56FBF7-BA9A-440A-A66B-6DC332730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89E9A5-E451-4922-A85C-A44E65F29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545BFB-4319-497E-B677-EA77546CF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80D492-F4B7-4471-9868-E9D7490D5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6108826-81F9-4985-99D0-54F32F9B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29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8D00A-480F-4071-A539-4DC701B23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029782F-836E-4B0E-A088-C44F207EC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47130A-8030-4F52-BE8D-DADA73491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1832A3-8260-48D0-8FDC-CC866327F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ABFA45-40C2-44E9-BD87-39327701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52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B120AB-8CCF-4F50-AB52-902B3E442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320B50-52E7-4C72-B060-28012165F1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C3C5CC-6444-4FBB-99D8-21193E378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1C550F-D53B-48F3-BABE-4034E150B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B5A1F7-05E1-4BC5-BB50-3221CE80A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E20721-B5DA-4D43-A5E1-197B8257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77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83EB19-54B1-4D6D-8F49-BBE1A4D7D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2685B5-026F-43F2-9E87-9BBED7981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D81F02-8550-4CB3-8872-C0BBF8B52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710795C-B010-45C8-84F4-DB4648ED77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DE8610-3811-413A-B179-014AB2376D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424228-FB34-4253-B99B-61F18AE47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0CDBD96-096B-4F50-8838-25416F292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895806C-40E6-407E-88C8-2E5958C4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33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19EEFC-91DF-4ECB-815C-0F147B20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740242-B136-484A-BEF9-8C54E8821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75A67B-35FE-4280-8DCC-2ED00280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A80186E-B38F-4CF6-9A1B-29CBC0FFC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9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F70CF82-250C-4313-9D30-CEA56333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56706F8-F007-452C-90F8-6C3623240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35B7BEF-7B8A-4517-BB88-986D526C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1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DFB2CC-2AD3-4316-A79B-DDB3186A0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1EB7BB-AB3F-4D81-9C16-275599DBC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88740F1-E558-4AAB-A56B-7A27A64434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C70A11B-31B1-4339-BFA5-3CEE17A16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ACFE00-8A31-487E-A710-96C0BFB1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54106BA-09C1-4EDA-82B0-B65770D5F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96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DBF74C-3765-43D5-B34F-C1708500F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4625F8B-DF4F-424B-910E-9195DF511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768043-FC95-4297-8EC7-2C4384CB0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32356C-8EA7-4CBE-8B99-B971446ED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C21017-6A9B-4AA9-B991-B8AA924B4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18D6B45-5A9C-4C0E-AD23-F7DC4FB0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6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526AEF-93EB-4416-BB84-05EC93673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35C8EE-4693-4355-B46A-F4AC89EA4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57A35F-908A-4D53-8CCE-4E9DB2F1D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AB295-1424-411E-A0BA-0668C11F3391}" type="datetimeFigureOut">
              <a:rPr lang="ru-RU" smtClean="0"/>
              <a:t>03.09.2024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41FF99-49B3-4846-8C74-B2446A0EE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F0D1C1-3C1D-4AAB-A76C-2C12429FB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DFF2A-2085-45F5-B232-3F7F1C6787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26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chart" Target="../charts/chart1.xml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">
            <a:extLst>
              <a:ext uri="{FF2B5EF4-FFF2-40B4-BE49-F238E27FC236}">
                <a16:creationId xmlns:a16="http://schemas.microsoft.com/office/drawing/2014/main" id="{51EBB7FA-C85E-0E9E-BE33-2053F5F5C4CF}"/>
              </a:ext>
            </a:extLst>
          </p:cNvPr>
          <p:cNvPicPr/>
          <p:nvPr/>
        </p:nvPicPr>
        <p:blipFill>
          <a:blip r:embed="rId2"/>
          <a:srcRect l="22149" t="25186" r="12999" b="25888"/>
          <a:stretch/>
        </p:blipFill>
        <p:spPr>
          <a:xfrm>
            <a:off x="-38528" y="0"/>
            <a:ext cx="12230528" cy="6857640"/>
          </a:xfrm>
          <a:prstGeom prst="rect">
            <a:avLst/>
          </a:prstGeom>
          <a:ln>
            <a:noFill/>
          </a:ln>
        </p:spPr>
      </p:pic>
      <p:pic>
        <p:nvPicPr>
          <p:cNvPr id="4" name="object 3">
            <a:extLst>
              <a:ext uri="{FF2B5EF4-FFF2-40B4-BE49-F238E27FC236}">
                <a16:creationId xmlns:a16="http://schemas.microsoft.com/office/drawing/2014/main" id="{25F45774-6751-409A-6573-121B922E3729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09212" y="145901"/>
            <a:ext cx="1219683" cy="101574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F4E53A-A604-4B57-B977-1C4EC1B03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977" y="2430739"/>
            <a:ext cx="9420046" cy="1996521"/>
          </a:xfrm>
        </p:spPr>
        <p:txBody>
          <a:bodyPr>
            <a:normAutofit fontScale="90000"/>
          </a:bodyPr>
          <a:lstStyle/>
          <a:p>
            <a:r>
              <a:rPr lang="ru-RU" sz="4800" dirty="0"/>
              <a:t>О</a:t>
            </a:r>
            <a:r>
              <a:rPr lang="ru-RU" sz="4800" dirty="0" smtClean="0"/>
              <a:t> </a:t>
            </a:r>
            <a:r>
              <a:rPr lang="ru-RU" sz="4800" dirty="0"/>
              <a:t>важности</a:t>
            </a:r>
            <a:br>
              <a:rPr lang="ru-RU" sz="4800" dirty="0"/>
            </a:br>
            <a:r>
              <a:rPr lang="ru-RU" sz="4800" dirty="0"/>
              <a:t> дополнительного образования детей</a:t>
            </a:r>
          </a:p>
        </p:txBody>
      </p:sp>
    </p:spTree>
    <p:extLst>
      <p:ext uri="{BB962C8B-B14F-4D97-AF65-F5344CB8AC3E}">
        <p14:creationId xmlns:p14="http://schemas.microsoft.com/office/powerpoint/2010/main" val="41154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1">
            <a:extLst>
              <a:ext uri="{FF2B5EF4-FFF2-40B4-BE49-F238E27FC236}">
                <a16:creationId xmlns:a16="http://schemas.microsoft.com/office/drawing/2014/main" id="{834768AF-9184-51A4-8962-141A7B07E371}"/>
              </a:ext>
            </a:extLst>
          </p:cNvPr>
          <p:cNvPicPr/>
          <p:nvPr/>
        </p:nvPicPr>
        <p:blipFill>
          <a:blip r:embed="rId2"/>
          <a:srcRect l="22149" t="25186" r="12999" b="25888"/>
          <a:stretch/>
        </p:blipFill>
        <p:spPr>
          <a:xfrm>
            <a:off x="-38528" y="6635"/>
            <a:ext cx="12230528" cy="6857640"/>
          </a:xfrm>
          <a:prstGeom prst="rect">
            <a:avLst/>
          </a:prstGeom>
          <a:ln>
            <a:noFill/>
          </a:ln>
        </p:spPr>
      </p:pic>
      <p:pic>
        <p:nvPicPr>
          <p:cNvPr id="4" name="object 3">
            <a:extLst>
              <a:ext uri="{FF2B5EF4-FFF2-40B4-BE49-F238E27FC236}">
                <a16:creationId xmlns:a16="http://schemas.microsoft.com/office/drawing/2014/main" id="{A08B41CF-DBFA-CFB8-B7CC-C839D816B1A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09212" y="-81375"/>
            <a:ext cx="1219683" cy="101574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F0BC1A-EB7E-4D42-BA8B-B274D76DB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2612"/>
            <a:ext cx="10515600" cy="480264"/>
          </a:xfrm>
        </p:spPr>
        <p:txBody>
          <a:bodyPr>
            <a:noAutofit/>
          </a:bodyPr>
          <a:lstStyle/>
          <a:p>
            <a:r>
              <a:rPr lang="ru-RU" sz="3200" dirty="0"/>
              <a:t>Система дополнительного образования детей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596F5E7-2155-475D-AF42-6BE3B217FE37}"/>
              </a:ext>
            </a:extLst>
          </p:cNvPr>
          <p:cNvSpPr txBox="1"/>
          <p:nvPr/>
        </p:nvSpPr>
        <p:spPr>
          <a:xfrm>
            <a:off x="573313" y="4447273"/>
            <a:ext cx="4614592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87 506</a:t>
            </a:r>
            <a:r>
              <a:rPr lang="ru-RU" sz="2400" b="1" dirty="0"/>
              <a:t> </a:t>
            </a:r>
            <a:r>
              <a:rPr lang="ru-RU" sz="1400" dirty="0"/>
              <a:t>организаций реализуют </a:t>
            </a:r>
          </a:p>
          <a:p>
            <a:r>
              <a:rPr lang="ru-RU" sz="1400" dirty="0"/>
              <a:t>программы дополнительного образования:</a:t>
            </a:r>
          </a:p>
          <a:p>
            <a:endParaRPr lang="ru-RU" sz="1100" dirty="0"/>
          </a:p>
          <a:p>
            <a:pPr marL="171450" indent="-171450">
              <a:buFontTx/>
              <a:buChar char="-"/>
            </a:pPr>
            <a:r>
              <a:rPr lang="ru-RU" sz="1200" dirty="0"/>
              <a:t>организации дополнительного образования (16 318)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детские сады (23 062)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школы (34 823)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колледжи/техникумы (1 884)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вузы (663)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детские школы искусств и спортивные школы (5 723)</a:t>
            </a:r>
          </a:p>
          <a:p>
            <a:pPr marL="171450" indent="-171450">
              <a:buFontTx/>
              <a:buChar char="-"/>
            </a:pPr>
            <a:r>
              <a:rPr lang="ru-RU" sz="1200" dirty="0"/>
              <a:t>частные центры дополнительного образования (5 033)</a:t>
            </a:r>
          </a:p>
        </p:txBody>
      </p:sp>
      <p:sp>
        <p:nvSpPr>
          <p:cNvPr id="79" name="CustomShape 8">
            <a:extLst>
              <a:ext uri="{FF2B5EF4-FFF2-40B4-BE49-F238E27FC236}">
                <a16:creationId xmlns:a16="http://schemas.microsoft.com/office/drawing/2014/main" id="{4B0DE5EC-6036-4ABC-B580-EB4557370AE1}"/>
              </a:ext>
            </a:extLst>
          </p:cNvPr>
          <p:cNvSpPr/>
          <p:nvPr/>
        </p:nvSpPr>
        <p:spPr>
          <a:xfrm>
            <a:off x="725648" y="1524659"/>
            <a:ext cx="345056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400" b="1" strike="noStrike" spc="-1" dirty="0">
                <a:latin typeface="Calibri"/>
                <a:ea typeface="DejaVu Sans"/>
              </a:rPr>
              <a:t>ДОЛЯ ДЕТЕЙ, ОХВАЧЕННЫХ ДОД, </a:t>
            </a:r>
            <a:br>
              <a:rPr lang="ru-RU" sz="1400" b="1" strike="noStrike" spc="-1" dirty="0">
                <a:latin typeface="Calibri"/>
                <a:ea typeface="DejaVu Sans"/>
              </a:rPr>
            </a:br>
            <a:r>
              <a:rPr lang="ru-RU" sz="1400" b="1" strike="noStrike" spc="-1" dirty="0">
                <a:latin typeface="Calibri"/>
                <a:ea typeface="DejaVu Sans"/>
              </a:rPr>
              <a:t>В РАЗРЕЗЕ НАПРАВЛЕННОСТЕЙ (%)</a:t>
            </a:r>
            <a:endParaRPr lang="ru-RU" sz="1400" b="0" strike="noStrike" spc="-1" dirty="0">
              <a:latin typeface="Arial"/>
            </a:endParaRPr>
          </a:p>
        </p:txBody>
      </p: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id="{4BEDC63D-57EF-4D56-A4C2-0BC1758D9945}"/>
              </a:ext>
            </a:extLst>
          </p:cNvPr>
          <p:cNvGrpSpPr/>
          <p:nvPr/>
        </p:nvGrpSpPr>
        <p:grpSpPr>
          <a:xfrm>
            <a:off x="4079427" y="810287"/>
            <a:ext cx="3873393" cy="517655"/>
            <a:chOff x="3732956" y="921517"/>
            <a:chExt cx="3873393" cy="517655"/>
          </a:xfrm>
        </p:grpSpPr>
        <p:sp>
          <p:nvSpPr>
            <p:cNvPr id="83" name="Прямоугольник: скругленные углы 82">
              <a:extLst>
                <a:ext uri="{FF2B5EF4-FFF2-40B4-BE49-F238E27FC236}">
                  <a16:creationId xmlns:a16="http://schemas.microsoft.com/office/drawing/2014/main" id="{FC443410-9B33-4D13-A112-DC9F53BD33C7}"/>
                </a:ext>
              </a:extLst>
            </p:cNvPr>
            <p:cNvSpPr/>
            <p:nvPr/>
          </p:nvSpPr>
          <p:spPr>
            <a:xfrm>
              <a:off x="3732956" y="921517"/>
              <a:ext cx="3873393" cy="517655"/>
            </a:xfrm>
            <a:prstGeom prst="roundRect">
              <a:avLst>
                <a:gd name="adj" fmla="val 19822"/>
              </a:avLst>
            </a:prstGeom>
            <a:solidFill>
              <a:srgbClr val="66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01AD2DA3-373F-4099-BC7A-6030E4134A3B}"/>
                </a:ext>
              </a:extLst>
            </p:cNvPr>
            <p:cNvSpPr txBox="1"/>
            <p:nvPr/>
          </p:nvSpPr>
          <p:spPr>
            <a:xfrm>
              <a:off x="4734872" y="930643"/>
              <a:ext cx="28714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</a:rPr>
                <a:t>детей с ОВЗ и детей-инвалидов охвачено дополнительным образованием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3AD4AE3-474C-4CF5-B783-BF3ED8560EDA}"/>
                </a:ext>
              </a:extLst>
            </p:cNvPr>
            <p:cNvSpPr txBox="1"/>
            <p:nvPr/>
          </p:nvSpPr>
          <p:spPr>
            <a:xfrm>
              <a:off x="3801663" y="949511"/>
              <a:ext cx="10077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bg1"/>
                  </a:solidFill>
                </a:rPr>
                <a:t>32,4%</a:t>
              </a:r>
            </a:p>
          </p:txBody>
        </p:sp>
      </p:grpSp>
      <p:grpSp>
        <p:nvGrpSpPr>
          <p:cNvPr id="86" name="Группа 85">
            <a:extLst>
              <a:ext uri="{FF2B5EF4-FFF2-40B4-BE49-F238E27FC236}">
                <a16:creationId xmlns:a16="http://schemas.microsoft.com/office/drawing/2014/main" id="{85EAD0AD-87C5-47A1-9B65-24CF9AFF221E}"/>
              </a:ext>
            </a:extLst>
          </p:cNvPr>
          <p:cNvGrpSpPr/>
          <p:nvPr/>
        </p:nvGrpSpPr>
        <p:grpSpPr>
          <a:xfrm>
            <a:off x="626127" y="824656"/>
            <a:ext cx="3273829" cy="503286"/>
            <a:chOff x="279656" y="935886"/>
            <a:chExt cx="3273829" cy="503286"/>
          </a:xfrm>
        </p:grpSpPr>
        <p:sp>
          <p:nvSpPr>
            <p:cNvPr id="87" name="Прямоугольник: скругленные углы 86">
              <a:extLst>
                <a:ext uri="{FF2B5EF4-FFF2-40B4-BE49-F238E27FC236}">
                  <a16:creationId xmlns:a16="http://schemas.microsoft.com/office/drawing/2014/main" id="{05E7A1D6-8433-447F-AA51-34C2BB675D3B}"/>
                </a:ext>
              </a:extLst>
            </p:cNvPr>
            <p:cNvSpPr/>
            <p:nvPr/>
          </p:nvSpPr>
          <p:spPr>
            <a:xfrm>
              <a:off x="279656" y="935886"/>
              <a:ext cx="3273828" cy="503286"/>
            </a:xfrm>
            <a:prstGeom prst="roundRect">
              <a:avLst>
                <a:gd name="adj" fmla="val 19822"/>
              </a:avLst>
            </a:prstGeom>
            <a:solidFill>
              <a:srgbClr val="66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EDA1908A-A9C7-42BE-8FD3-AE037FF084DF}"/>
                </a:ext>
              </a:extLst>
            </p:cNvPr>
            <p:cNvSpPr txBox="1"/>
            <p:nvPr/>
          </p:nvSpPr>
          <p:spPr>
            <a:xfrm>
              <a:off x="1212561" y="953773"/>
              <a:ext cx="23409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</a:rPr>
                <a:t>детей от 5 до 18 лет охвачено дополнительным образованием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B8491549-11C6-4996-AC11-39B392DB519D}"/>
                </a:ext>
              </a:extLst>
            </p:cNvPr>
            <p:cNvSpPr txBox="1"/>
            <p:nvPr/>
          </p:nvSpPr>
          <p:spPr>
            <a:xfrm>
              <a:off x="311250" y="968144"/>
              <a:ext cx="10077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bg1"/>
                  </a:solidFill>
                </a:rPr>
                <a:t>74,3%</a:t>
              </a:r>
            </a:p>
          </p:txBody>
        </p:sp>
      </p:grpSp>
      <p:grpSp>
        <p:nvGrpSpPr>
          <p:cNvPr id="90" name="Группа 89">
            <a:extLst>
              <a:ext uri="{FF2B5EF4-FFF2-40B4-BE49-F238E27FC236}">
                <a16:creationId xmlns:a16="http://schemas.microsoft.com/office/drawing/2014/main" id="{5EA65E31-5A48-4DA6-A3F0-63C5D7944CC0}"/>
              </a:ext>
            </a:extLst>
          </p:cNvPr>
          <p:cNvGrpSpPr/>
          <p:nvPr/>
        </p:nvGrpSpPr>
        <p:grpSpPr>
          <a:xfrm>
            <a:off x="8168128" y="810288"/>
            <a:ext cx="3679308" cy="517654"/>
            <a:chOff x="7821657" y="921518"/>
            <a:chExt cx="3679308" cy="517654"/>
          </a:xfrm>
        </p:grpSpPr>
        <p:sp>
          <p:nvSpPr>
            <p:cNvPr id="91" name="Прямоугольник: скругленные углы 90">
              <a:extLst>
                <a:ext uri="{FF2B5EF4-FFF2-40B4-BE49-F238E27FC236}">
                  <a16:creationId xmlns:a16="http://schemas.microsoft.com/office/drawing/2014/main" id="{225AC352-9659-4A23-B744-CC90755D5526}"/>
                </a:ext>
              </a:extLst>
            </p:cNvPr>
            <p:cNvSpPr/>
            <p:nvPr/>
          </p:nvSpPr>
          <p:spPr>
            <a:xfrm>
              <a:off x="7823599" y="921518"/>
              <a:ext cx="3367696" cy="517654"/>
            </a:xfrm>
            <a:prstGeom prst="roundRect">
              <a:avLst>
                <a:gd name="adj" fmla="val 19822"/>
              </a:avLst>
            </a:prstGeom>
            <a:solidFill>
              <a:srgbClr val="66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7919657-D4FA-4842-818A-5D410127FC6C}"/>
                </a:ext>
              </a:extLst>
            </p:cNvPr>
            <p:cNvSpPr txBox="1"/>
            <p:nvPr/>
          </p:nvSpPr>
          <p:spPr>
            <a:xfrm>
              <a:off x="8851748" y="941730"/>
              <a:ext cx="26492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solidFill>
                    <a:schemeClr val="bg1"/>
                  </a:solidFill>
                </a:rPr>
                <a:t>детей от 5 до 18 лет обеспечено социальными сертификатами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CE942238-E597-4DC8-82C3-74D71BB814FF}"/>
                </a:ext>
              </a:extLst>
            </p:cNvPr>
            <p:cNvSpPr txBox="1"/>
            <p:nvPr/>
          </p:nvSpPr>
          <p:spPr>
            <a:xfrm>
              <a:off x="7821657" y="949511"/>
              <a:ext cx="10077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bg1"/>
                  </a:solidFill>
                </a:rPr>
                <a:t>9,8 </a:t>
              </a:r>
              <a:r>
                <a:rPr lang="ru-RU" sz="1600" b="1" dirty="0">
                  <a:solidFill>
                    <a:schemeClr val="bg1"/>
                  </a:solidFill>
                </a:rPr>
                <a:t>млн</a:t>
              </a:r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94" name="Диаграмма 14">
            <a:extLst>
              <a:ext uri="{FF2B5EF4-FFF2-40B4-BE49-F238E27FC236}">
                <a16:creationId xmlns:a16="http://schemas.microsoft.com/office/drawing/2014/main" id="{D31793AC-4A04-446C-84ED-A5AE9363DC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280694"/>
              </p:ext>
            </p:extLst>
          </p:nvPr>
        </p:nvGraphicFramePr>
        <p:xfrm>
          <a:off x="-462237" y="1729607"/>
          <a:ext cx="4833980" cy="3398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5" name="TextBox 94">
            <a:extLst>
              <a:ext uri="{FF2B5EF4-FFF2-40B4-BE49-F238E27FC236}">
                <a16:creationId xmlns:a16="http://schemas.microsoft.com/office/drawing/2014/main" id="{C8305361-9B3F-4773-A828-84CB9442A627}"/>
              </a:ext>
            </a:extLst>
          </p:cNvPr>
          <p:cNvSpPr txBox="1"/>
          <p:nvPr/>
        </p:nvSpPr>
        <p:spPr>
          <a:xfrm>
            <a:off x="6093621" y="2252729"/>
            <a:ext cx="247740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1 213 302</a:t>
            </a:r>
          </a:p>
          <a:p>
            <a:r>
              <a:rPr lang="ru-RU" sz="1400" dirty="0"/>
              <a:t>новых мест дополнительного образования детей</a:t>
            </a:r>
          </a:p>
        </p:txBody>
      </p:sp>
      <p:pic>
        <p:nvPicPr>
          <p:cNvPr id="96" name="Рисунок 95">
            <a:extLst>
              <a:ext uri="{FF2B5EF4-FFF2-40B4-BE49-F238E27FC236}">
                <a16:creationId xmlns:a16="http://schemas.microsoft.com/office/drawing/2014/main" id="{20CAC7F4-A2BB-4055-9377-2811345CB9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521" y="2338612"/>
            <a:ext cx="705303" cy="566972"/>
          </a:xfrm>
          <a:prstGeom prst="rect">
            <a:avLst/>
          </a:prstGeom>
        </p:spPr>
      </p:pic>
      <p:cxnSp>
        <p:nvCxnSpPr>
          <p:cNvPr id="98" name="Прямая соединительная линия 97">
            <a:extLst>
              <a:ext uri="{FF2B5EF4-FFF2-40B4-BE49-F238E27FC236}">
                <a16:creationId xmlns:a16="http://schemas.microsoft.com/office/drawing/2014/main" id="{38B83FE6-FB4D-4FB9-B53C-45FF9B240E46}"/>
              </a:ext>
            </a:extLst>
          </p:cNvPr>
          <p:cNvCxnSpPr/>
          <p:nvPr/>
        </p:nvCxnSpPr>
        <p:spPr>
          <a:xfrm>
            <a:off x="5187905" y="1621766"/>
            <a:ext cx="0" cy="494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C8EE5906-27B1-4AC7-A3CF-A0E64181E915}"/>
              </a:ext>
            </a:extLst>
          </p:cNvPr>
          <p:cNvSpPr txBox="1"/>
          <p:nvPr/>
        </p:nvSpPr>
        <p:spPr>
          <a:xfrm>
            <a:off x="6119777" y="3322715"/>
            <a:ext cx="236248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16 тыс.</a:t>
            </a:r>
          </a:p>
          <a:p>
            <a:r>
              <a:rPr lang="ru-RU" sz="1400" dirty="0"/>
              <a:t>центров «Точка роста»</a:t>
            </a:r>
          </a:p>
        </p:txBody>
      </p:sp>
      <p:pic>
        <p:nvPicPr>
          <p:cNvPr id="100" name="Picture 2" descr="Picture background">
            <a:extLst>
              <a:ext uri="{FF2B5EF4-FFF2-40B4-BE49-F238E27FC236}">
                <a16:creationId xmlns:a16="http://schemas.microsoft.com/office/drawing/2014/main" id="{95086E4D-EA3F-46EC-B031-EBAF89E41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751" y="3521761"/>
            <a:ext cx="780026" cy="36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1" name="Группа 100">
            <a:extLst>
              <a:ext uri="{FF2B5EF4-FFF2-40B4-BE49-F238E27FC236}">
                <a16:creationId xmlns:a16="http://schemas.microsoft.com/office/drawing/2014/main" id="{6829D65F-BA1E-471D-9FD9-657F9AD9D51D}"/>
              </a:ext>
            </a:extLst>
          </p:cNvPr>
          <p:cNvGrpSpPr/>
          <p:nvPr/>
        </p:nvGrpSpPr>
        <p:grpSpPr>
          <a:xfrm>
            <a:off x="5408213" y="4236913"/>
            <a:ext cx="2635837" cy="892552"/>
            <a:chOff x="4329445" y="1292825"/>
            <a:chExt cx="2635837" cy="892552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3AB44F5-A7FF-48E8-A00F-CA85E4B0D726}"/>
                </a:ext>
              </a:extLst>
            </p:cNvPr>
            <p:cNvSpPr txBox="1"/>
            <p:nvPr/>
          </p:nvSpPr>
          <p:spPr>
            <a:xfrm>
              <a:off x="5101224" y="1292825"/>
              <a:ext cx="1864058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accent5">
                      <a:lumMod val="50000"/>
                    </a:schemeClr>
                  </a:solidFill>
                </a:rPr>
                <a:t>261</a:t>
              </a:r>
            </a:p>
            <a:p>
              <a:r>
                <a:rPr lang="ru-RU" sz="1400" dirty="0"/>
                <a:t>центр цифрового образования «</a:t>
              </a:r>
              <a:r>
                <a:rPr lang="en-US" sz="1400" dirty="0"/>
                <a:t>IT</a:t>
              </a:r>
              <a:r>
                <a:rPr lang="ru-RU" sz="1400" dirty="0"/>
                <a:t>-куб»</a:t>
              </a:r>
            </a:p>
          </p:txBody>
        </p:sp>
        <p:pic>
          <p:nvPicPr>
            <p:cNvPr id="103" name="Picture 7">
              <a:extLst>
                <a:ext uri="{FF2B5EF4-FFF2-40B4-BE49-F238E27FC236}">
                  <a16:creationId xmlns:a16="http://schemas.microsoft.com/office/drawing/2014/main" id="{56007238-C309-4BE6-81B8-690C51E9A7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9445" y="1331933"/>
              <a:ext cx="685408" cy="685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1BAB6546-CC00-4A35-8E98-1CE05980361D}"/>
              </a:ext>
            </a:extLst>
          </p:cNvPr>
          <p:cNvSpPr txBox="1"/>
          <p:nvPr/>
        </p:nvSpPr>
        <p:spPr>
          <a:xfrm>
            <a:off x="6175522" y="5269320"/>
            <a:ext cx="23436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365</a:t>
            </a:r>
          </a:p>
          <a:p>
            <a:r>
              <a:rPr lang="ru-RU" sz="1400" dirty="0"/>
              <a:t>технопарков «Кванториум»</a:t>
            </a:r>
          </a:p>
        </p:txBody>
      </p:sp>
      <p:pic>
        <p:nvPicPr>
          <p:cNvPr id="105" name="Picture 4">
            <a:extLst>
              <a:ext uri="{FF2B5EF4-FFF2-40B4-BE49-F238E27FC236}">
                <a16:creationId xmlns:a16="http://schemas.microsoft.com/office/drawing/2014/main" id="{DFB8A06E-D540-4DB0-A339-7B91F2B4B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673" y="5351677"/>
            <a:ext cx="512394" cy="512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TextBox 105">
            <a:extLst>
              <a:ext uri="{FF2B5EF4-FFF2-40B4-BE49-F238E27FC236}">
                <a16:creationId xmlns:a16="http://schemas.microsoft.com/office/drawing/2014/main" id="{A9529DAB-5C32-4602-8C6A-B88474BC2713}"/>
              </a:ext>
            </a:extLst>
          </p:cNvPr>
          <p:cNvSpPr txBox="1"/>
          <p:nvPr/>
        </p:nvSpPr>
        <p:spPr>
          <a:xfrm>
            <a:off x="9955483" y="5179332"/>
            <a:ext cx="2572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76</a:t>
            </a:r>
          </a:p>
          <a:p>
            <a:r>
              <a:rPr lang="ru-RU" sz="1400" dirty="0"/>
              <a:t>центров выявления, поддержки и развития способностей и талантов </a:t>
            </a:r>
            <a:br>
              <a:rPr lang="ru-RU" sz="1400" dirty="0"/>
            </a:br>
            <a:r>
              <a:rPr lang="ru-RU" sz="1400" dirty="0"/>
              <a:t>у детей и молодежи</a:t>
            </a:r>
          </a:p>
        </p:txBody>
      </p:sp>
      <p:pic>
        <p:nvPicPr>
          <p:cNvPr id="107" name="Picture 6">
            <a:extLst>
              <a:ext uri="{FF2B5EF4-FFF2-40B4-BE49-F238E27FC236}">
                <a16:creationId xmlns:a16="http://schemas.microsoft.com/office/drawing/2014/main" id="{83227BE1-3504-49F8-9BB6-56C2D79CA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882" y="5314571"/>
            <a:ext cx="609600" cy="53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8" name="Группа 107">
            <a:extLst>
              <a:ext uri="{FF2B5EF4-FFF2-40B4-BE49-F238E27FC236}">
                <a16:creationId xmlns:a16="http://schemas.microsoft.com/office/drawing/2014/main" id="{EE189576-C7E2-4FC6-B4C0-4C69FD93EF62}"/>
              </a:ext>
            </a:extLst>
          </p:cNvPr>
          <p:cNvGrpSpPr/>
          <p:nvPr/>
        </p:nvGrpSpPr>
        <p:grpSpPr>
          <a:xfrm>
            <a:off x="9174166" y="4196872"/>
            <a:ext cx="2870577" cy="892552"/>
            <a:chOff x="8229383" y="1283168"/>
            <a:chExt cx="2870577" cy="892552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7321476B-30D3-4137-9F3A-87C56BDAA44C}"/>
                </a:ext>
              </a:extLst>
            </p:cNvPr>
            <p:cNvSpPr txBox="1"/>
            <p:nvPr/>
          </p:nvSpPr>
          <p:spPr>
            <a:xfrm>
              <a:off x="8941924" y="1283168"/>
              <a:ext cx="2158036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>
                  <a:solidFill>
                    <a:schemeClr val="accent5">
                      <a:lumMod val="50000"/>
                    </a:schemeClr>
                  </a:solidFill>
                </a:rPr>
                <a:t>30</a:t>
              </a:r>
            </a:p>
            <a:p>
              <a:r>
                <a:rPr lang="ru-RU" sz="1400" dirty="0"/>
                <a:t>домов научной коллаборации</a:t>
              </a:r>
            </a:p>
          </p:txBody>
        </p:sp>
        <p:pic>
          <p:nvPicPr>
            <p:cNvPr id="110" name="Picture 3">
              <a:extLst>
                <a:ext uri="{FF2B5EF4-FFF2-40B4-BE49-F238E27FC236}">
                  <a16:creationId xmlns:a16="http://schemas.microsoft.com/office/drawing/2014/main" id="{6365C62F-CE2D-42D3-8CFF-16A1D47AF1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383" y="1431892"/>
              <a:ext cx="674466" cy="6744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1" name="TextBox 110">
            <a:extLst>
              <a:ext uri="{FF2B5EF4-FFF2-40B4-BE49-F238E27FC236}">
                <a16:creationId xmlns:a16="http://schemas.microsoft.com/office/drawing/2014/main" id="{8C73D9C2-8F33-4D3A-8DC8-5FEFBBBF1E89}"/>
              </a:ext>
            </a:extLst>
          </p:cNvPr>
          <p:cNvSpPr txBox="1"/>
          <p:nvPr/>
        </p:nvSpPr>
        <p:spPr>
          <a:xfrm>
            <a:off x="9848632" y="3356781"/>
            <a:ext cx="180371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40 246</a:t>
            </a:r>
          </a:p>
          <a:p>
            <a:r>
              <a:rPr lang="ru-RU" sz="1400" dirty="0"/>
              <a:t>школьных театров</a:t>
            </a:r>
          </a:p>
        </p:txBody>
      </p:sp>
      <p:pic>
        <p:nvPicPr>
          <p:cNvPr id="112" name="Google Shape;192;p19">
            <a:extLst>
              <a:ext uri="{FF2B5EF4-FFF2-40B4-BE49-F238E27FC236}">
                <a16:creationId xmlns:a16="http://schemas.microsoft.com/office/drawing/2014/main" id="{9D9E41AA-693F-4E0F-B62B-F3C0768DF518}"/>
              </a:ext>
            </a:extLst>
          </p:cNvPr>
          <p:cNvPicPr preferRelativeResize="0"/>
          <p:nvPr/>
        </p:nvPicPr>
        <p:blipFill>
          <a:blip r:embed="rId11">
            <a:alphaModFix/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114130" y="3423888"/>
            <a:ext cx="598901" cy="620202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0CCD244E-8308-42CA-8BB7-3567F2C393AA}"/>
              </a:ext>
            </a:extLst>
          </p:cNvPr>
          <p:cNvSpPr txBox="1"/>
          <p:nvPr/>
        </p:nvSpPr>
        <p:spPr>
          <a:xfrm>
            <a:off x="9766253" y="2286358"/>
            <a:ext cx="22784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39 477</a:t>
            </a:r>
          </a:p>
          <a:p>
            <a:r>
              <a:rPr lang="ru-RU" sz="1400" dirty="0"/>
              <a:t>школьных спортивных </a:t>
            </a:r>
            <a:br>
              <a:rPr lang="ru-RU" sz="1400" dirty="0"/>
            </a:br>
            <a:r>
              <a:rPr lang="ru-RU" sz="1400" dirty="0"/>
              <a:t>клубов</a:t>
            </a:r>
          </a:p>
        </p:txBody>
      </p:sp>
      <p:pic>
        <p:nvPicPr>
          <p:cNvPr id="114" name="Picture 5">
            <a:extLst>
              <a:ext uri="{FF2B5EF4-FFF2-40B4-BE49-F238E27FC236}">
                <a16:creationId xmlns:a16="http://schemas.microsoft.com/office/drawing/2014/main" id="{A0E80A25-C241-4FBD-BF94-755F195BE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535" y="2406313"/>
            <a:ext cx="551515" cy="551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5" name="CustomShape 8">
            <a:extLst>
              <a:ext uri="{FF2B5EF4-FFF2-40B4-BE49-F238E27FC236}">
                <a16:creationId xmlns:a16="http://schemas.microsoft.com/office/drawing/2014/main" id="{D5291FB4-FEE1-4AA2-B29E-2A464A050E5D}"/>
              </a:ext>
            </a:extLst>
          </p:cNvPr>
          <p:cNvSpPr/>
          <p:nvPr/>
        </p:nvSpPr>
        <p:spPr>
          <a:xfrm>
            <a:off x="6443381" y="1536483"/>
            <a:ext cx="4023601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latin typeface="Calibri"/>
                <a:ea typeface="DejaVu Sans"/>
              </a:rPr>
              <a:t>НОВАЯ ИНФРАСТРУКТУРА ДОПОЛНИТЕЛЬНОГО ОБРАЗОВАНИЯ В 2019-2024 ГОДАХ</a:t>
            </a:r>
            <a:endParaRPr lang="ru-RU" sz="1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039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1">
            <a:extLst>
              <a:ext uri="{FF2B5EF4-FFF2-40B4-BE49-F238E27FC236}">
                <a16:creationId xmlns:a16="http://schemas.microsoft.com/office/drawing/2014/main" id="{2EDC77F6-7FEE-8213-19A6-7A7BDDE477F4}"/>
              </a:ext>
            </a:extLst>
          </p:cNvPr>
          <p:cNvPicPr/>
          <p:nvPr/>
        </p:nvPicPr>
        <p:blipFill>
          <a:blip r:embed="rId2"/>
          <a:srcRect l="22149" t="25186" r="12999" b="25888"/>
          <a:stretch/>
        </p:blipFill>
        <p:spPr>
          <a:xfrm>
            <a:off x="-38528" y="6635"/>
            <a:ext cx="12230528" cy="6857640"/>
          </a:xfrm>
          <a:prstGeom prst="rect">
            <a:avLst/>
          </a:prstGeom>
          <a:ln>
            <a:noFill/>
          </a:ln>
        </p:spPr>
      </p:pic>
      <p:pic>
        <p:nvPicPr>
          <p:cNvPr id="9" name="object 3">
            <a:extLst>
              <a:ext uri="{FF2B5EF4-FFF2-40B4-BE49-F238E27FC236}">
                <a16:creationId xmlns:a16="http://schemas.microsoft.com/office/drawing/2014/main" id="{CC5DAE49-BF79-F83C-2322-391F09E2D30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96600" y="51051"/>
            <a:ext cx="1219683" cy="1015749"/>
          </a:xfrm>
          <a:prstGeom prst="rect">
            <a:avLst/>
          </a:prstGeom>
        </p:spPr>
      </p:pic>
      <p:sp>
        <p:nvSpPr>
          <p:cNvPr id="77" name="Заголовок 1">
            <a:extLst>
              <a:ext uri="{FF2B5EF4-FFF2-40B4-BE49-F238E27FC236}">
                <a16:creationId xmlns:a16="http://schemas.microsoft.com/office/drawing/2014/main" id="{A878D4FD-4663-40B0-9603-E64B91B8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653" y="146251"/>
            <a:ext cx="6839693" cy="905773"/>
          </a:xfrm>
        </p:spPr>
        <p:txBody>
          <a:bodyPr>
            <a:noAutofit/>
          </a:bodyPr>
          <a:lstStyle/>
          <a:p>
            <a:r>
              <a:rPr lang="ru-RU" sz="3200" dirty="0"/>
              <a:t>Как родителям выбрать направление дополнительного образования?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E8F89C-3148-458F-B7FA-2A8184997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86" y="1345790"/>
            <a:ext cx="5278374" cy="44165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ВЛИЯНИЕ НАЛИЧИЯ ИНТЕРЕСА И ВОЗМОЖНОСТЕЙ </a:t>
            </a:r>
            <a:b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</a:b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РЕБЕНКА И СЕМЬИ НА ВЫБОР ПРОГРАММ </a:t>
            </a:r>
            <a:b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</a:b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ДОПОЛНИТЕЛЬНОГО ОБРАЗОВАНИЯ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Вариант 1. Пробуем все, что интересно ребенку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Вариант 2. Направляем ребенка в зависимости </a:t>
            </a:r>
            <a:b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</a:b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от способностей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Вариант 3. Занимаем свободное время ребенка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77771EF-2A9D-4821-9711-71F7A5959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990" y="1349973"/>
            <a:ext cx="5111369" cy="53399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ВЛИЯНИЕ СОЦИАЛЬНО-ЭКОНОМИЧЕСКОГО РАЗВИТИЯ РЕГИОНА/МУНИЦИПАЛИТЕТА НА ВЫБОР СЕМЬИ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600" b="1" dirty="0">
              <a:solidFill>
                <a:srgbClr val="000000"/>
              </a:solidFill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Приоритетные направления социально-экономического развития территории:</a:t>
            </a:r>
          </a:p>
          <a:p>
            <a:pPr marL="2667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1. _________________________</a:t>
            </a:r>
          </a:p>
          <a:p>
            <a:pPr marL="2667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2. _________________________</a:t>
            </a:r>
          </a:p>
          <a:p>
            <a:pPr marL="26670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… 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rgbClr val="000000"/>
                </a:solidFill>
                <a:latin typeface="+mj-lt"/>
              </a:rPr>
              <a:t>Региональный рынок труда. Самые востребованные профессии: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1.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2.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… 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400" b="1" dirty="0">
                <a:solidFill>
                  <a:srgbClr val="000000"/>
                </a:solidFill>
                <a:latin typeface="+mj-lt"/>
              </a:rPr>
              <a:t>Колледжи и техникумы региона/муниципалитета: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1.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2.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… 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lvl="0"/>
            <a:r>
              <a:rPr lang="ru-RU" altLang="ru-RU" sz="1400" b="1" dirty="0">
                <a:solidFill>
                  <a:srgbClr val="000000"/>
                </a:solidFill>
                <a:latin typeface="+mj-lt"/>
              </a:rPr>
              <a:t>ВУЗы на территории региона/муниципалитета: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1.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2. _________________________</a:t>
            </a:r>
          </a:p>
          <a:p>
            <a:pPr marL="266700" lvl="0"/>
            <a:r>
              <a:rPr lang="ru-RU" altLang="ru-RU" sz="1400" dirty="0">
                <a:solidFill>
                  <a:srgbClr val="000000"/>
                </a:solidFill>
                <a:latin typeface="+mj-lt"/>
              </a:rPr>
              <a:t>… _________________________</a:t>
            </a:r>
            <a:endParaRPr kumimoji="0" lang="ru-RU" altLang="ru-RU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D35CCCE3-1DE3-46B9-84A2-6F59C2681929}"/>
              </a:ext>
            </a:extLst>
          </p:cNvPr>
          <p:cNvCxnSpPr/>
          <p:nvPr/>
        </p:nvCxnSpPr>
        <p:spPr>
          <a:xfrm>
            <a:off x="5714113" y="1423362"/>
            <a:ext cx="0" cy="4942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C70E4FF0-DFB5-4594-81FD-2171DD064C8B}"/>
              </a:ext>
            </a:extLst>
          </p:cNvPr>
          <p:cNvSpPr/>
          <p:nvPr/>
        </p:nvSpPr>
        <p:spPr>
          <a:xfrm>
            <a:off x="2031344" y="2725650"/>
            <a:ext cx="1011705" cy="971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QR</a:t>
            </a:r>
            <a:r>
              <a:rPr lang="ru-RU" sz="1200" dirty="0"/>
              <a:t>-код на </a:t>
            </a:r>
            <a:r>
              <a:rPr lang="ru-RU" sz="900" dirty="0"/>
              <a:t>региональный </a:t>
            </a:r>
            <a:r>
              <a:rPr lang="ru-RU" sz="1200" dirty="0"/>
              <a:t>навигатор ДОД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46241FC-97AB-4D6F-9A7E-EBAEF41C4816}"/>
              </a:ext>
            </a:extLst>
          </p:cNvPr>
          <p:cNvSpPr/>
          <p:nvPr/>
        </p:nvSpPr>
        <p:spPr>
          <a:xfrm>
            <a:off x="2031343" y="4351817"/>
            <a:ext cx="1011705" cy="971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QR</a:t>
            </a:r>
            <a:r>
              <a:rPr lang="ru-RU" sz="1200" dirty="0"/>
              <a:t>-код на </a:t>
            </a:r>
            <a:r>
              <a:rPr lang="ru-RU" sz="1100" dirty="0"/>
              <a:t>психолого-педагогическая службу</a:t>
            </a:r>
            <a:endParaRPr lang="ru-RU" sz="1200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94108F8-01DF-4E79-A6B2-FF4069DC63D5}"/>
              </a:ext>
            </a:extLst>
          </p:cNvPr>
          <p:cNvSpPr/>
          <p:nvPr/>
        </p:nvSpPr>
        <p:spPr>
          <a:xfrm>
            <a:off x="2031343" y="5731677"/>
            <a:ext cx="1011705" cy="971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QR</a:t>
            </a:r>
            <a:r>
              <a:rPr lang="ru-RU" sz="1200" dirty="0"/>
              <a:t>-код на </a:t>
            </a:r>
            <a:r>
              <a:rPr lang="ru-RU" sz="1100" dirty="0"/>
              <a:t>календарь событий территории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8162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EEDD5AF-E106-697F-BFB4-69788504BF0D}"/>
              </a:ext>
            </a:extLst>
          </p:cNvPr>
          <p:cNvPicPr/>
          <p:nvPr/>
        </p:nvPicPr>
        <p:blipFill>
          <a:blip r:embed="rId2"/>
          <a:srcRect l="22149" t="25186" r="12999" b="25888"/>
          <a:stretch/>
        </p:blipFill>
        <p:spPr>
          <a:xfrm>
            <a:off x="-38528" y="6635"/>
            <a:ext cx="12230528" cy="6857640"/>
          </a:xfrm>
          <a:prstGeom prst="rect">
            <a:avLst/>
          </a:prstGeom>
          <a:ln>
            <a:noFill/>
          </a:ln>
        </p:spPr>
      </p:pic>
      <p:pic>
        <p:nvPicPr>
          <p:cNvPr id="7" name="object 3">
            <a:extLst>
              <a:ext uri="{FF2B5EF4-FFF2-40B4-BE49-F238E27FC236}">
                <a16:creationId xmlns:a16="http://schemas.microsoft.com/office/drawing/2014/main" id="{DBDA3BD2-719D-2FFD-E5C1-461FC5D7D600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96600" y="51051"/>
            <a:ext cx="1219683" cy="1015749"/>
          </a:xfrm>
          <a:prstGeom prst="rect">
            <a:avLst/>
          </a:prstGeom>
        </p:spPr>
      </p:pic>
      <p:sp>
        <p:nvSpPr>
          <p:cNvPr id="77" name="Заголовок 1">
            <a:extLst>
              <a:ext uri="{FF2B5EF4-FFF2-40B4-BE49-F238E27FC236}">
                <a16:creationId xmlns:a16="http://schemas.microsoft.com/office/drawing/2014/main" id="{A878D4FD-4663-40B0-9603-E64B91B89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510" y="53357"/>
            <a:ext cx="9412209" cy="905773"/>
          </a:xfrm>
        </p:spPr>
        <p:txBody>
          <a:bodyPr>
            <a:noAutofit/>
          </a:bodyPr>
          <a:lstStyle/>
          <a:p>
            <a:r>
              <a:rPr lang="ru-RU" sz="3200" dirty="0"/>
              <a:t>Где родителю найти информацию про кружки </a:t>
            </a:r>
            <a:br>
              <a:rPr lang="ru-RU" sz="3200" dirty="0"/>
            </a:br>
            <a:r>
              <a:rPr lang="ru-RU" sz="3200" dirty="0"/>
              <a:t>и секции? И как записать на них ребенка?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7C02C61-453D-4D08-B236-64FCB3D64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99" y="1306138"/>
            <a:ext cx="3168386" cy="8771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Вариант 1.</a:t>
            </a: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Региональный навигатор дополнительного образования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CBF4A43-6509-4D7C-BC36-FECF561A8EA3}"/>
              </a:ext>
            </a:extLst>
          </p:cNvPr>
          <p:cNvSpPr/>
          <p:nvPr/>
        </p:nvSpPr>
        <p:spPr>
          <a:xfrm>
            <a:off x="4781517" y="1247641"/>
            <a:ext cx="31683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Вариант 2.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Единый портал государственных услуг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D64BBC03-AD35-47CF-B1F5-7A8E49785C36}"/>
              </a:ext>
            </a:extLst>
          </p:cNvPr>
          <p:cNvSpPr/>
          <p:nvPr/>
        </p:nvSpPr>
        <p:spPr>
          <a:xfrm>
            <a:off x="8845430" y="1263563"/>
            <a:ext cx="32368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+mj-lt"/>
              </a:rPr>
              <a:t>Вариант 3.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Личное посещение образовательной организации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A193BBF3-2D85-4D78-A63E-913F5183EAD2}"/>
              </a:ext>
            </a:extLst>
          </p:cNvPr>
          <p:cNvSpPr/>
          <p:nvPr/>
        </p:nvSpPr>
        <p:spPr>
          <a:xfrm>
            <a:off x="4781517" y="2372019"/>
            <a:ext cx="2892725" cy="923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Зайдите на сайт Госуслуги – раздел «Дети и образование» – популярное – «Запись в кружки и секции»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D27EA72-07AC-423E-BE0B-4871A036F1D6}"/>
              </a:ext>
            </a:extLst>
          </p:cNvPr>
          <p:cNvSpPr/>
          <p:nvPr/>
        </p:nvSpPr>
        <p:spPr>
          <a:xfrm>
            <a:off x="4781517" y="3488998"/>
            <a:ext cx="2892725" cy="11731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 заявлении укажите свой регион – период обучения ребенка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/>
              <a:t>Выберите программу, группу и дату начала обучения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AD07F2CF-667F-4189-9295-7F672E4510CE}"/>
              </a:ext>
            </a:extLst>
          </p:cNvPr>
          <p:cNvSpPr/>
          <p:nvPr/>
        </p:nvSpPr>
        <p:spPr>
          <a:xfrm>
            <a:off x="4781516" y="4855839"/>
            <a:ext cx="2892725" cy="1318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Укажите кого хотите записать и проверьте корректность введенных данных</a:t>
            </a:r>
          </a:p>
          <a:p>
            <a:pPr algn="ctr"/>
            <a:endParaRPr lang="ru-RU" sz="1400" dirty="0"/>
          </a:p>
          <a:p>
            <a:pPr algn="ctr"/>
            <a:r>
              <a:rPr lang="ru-RU" sz="1400" dirty="0"/>
              <a:t>Отслеживайте статус поданного заявления в Личном кабинете</a:t>
            </a: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8275025A-DD45-480D-96BA-E442402A3C21}"/>
              </a:ext>
            </a:extLst>
          </p:cNvPr>
          <p:cNvSpPr/>
          <p:nvPr/>
        </p:nvSpPr>
        <p:spPr>
          <a:xfrm>
            <a:off x="4606696" y="2195519"/>
            <a:ext cx="349640" cy="3496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706DBBD9-35F4-4701-AF6D-F89D99B42B50}"/>
              </a:ext>
            </a:extLst>
          </p:cNvPr>
          <p:cNvSpPr/>
          <p:nvPr/>
        </p:nvSpPr>
        <p:spPr>
          <a:xfrm>
            <a:off x="4606696" y="3314178"/>
            <a:ext cx="349640" cy="3496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A7E05C67-91CB-450C-9AF3-CB3F839A5B98}"/>
              </a:ext>
            </a:extLst>
          </p:cNvPr>
          <p:cNvSpPr/>
          <p:nvPr/>
        </p:nvSpPr>
        <p:spPr>
          <a:xfrm>
            <a:off x="4606696" y="4761610"/>
            <a:ext cx="349640" cy="3496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1BE4E3D6-89F0-4978-898F-434E32BDFF59}"/>
              </a:ext>
            </a:extLst>
          </p:cNvPr>
          <p:cNvGrpSpPr/>
          <p:nvPr/>
        </p:nvGrpSpPr>
        <p:grpSpPr>
          <a:xfrm>
            <a:off x="626476" y="2298162"/>
            <a:ext cx="2901506" cy="4436123"/>
            <a:chOff x="626476" y="2298162"/>
            <a:chExt cx="2901506" cy="4436123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F4BD46F6-F5D2-4312-8FAF-B005CBEBEB54}"/>
                </a:ext>
              </a:extLst>
            </p:cNvPr>
            <p:cNvSpPr/>
            <p:nvPr/>
          </p:nvSpPr>
          <p:spPr>
            <a:xfrm>
              <a:off x="1172309" y="2370339"/>
              <a:ext cx="2344226" cy="71898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Зайдите на навигатор дополнительного образования детей</a:t>
              </a:r>
            </a:p>
          </p:txBody>
        </p:sp>
        <p:sp>
          <p:nvSpPr>
            <p:cNvPr id="15" name="Прямоугольник: скругленные углы 14">
              <a:extLst>
                <a:ext uri="{FF2B5EF4-FFF2-40B4-BE49-F238E27FC236}">
                  <a16:creationId xmlns:a16="http://schemas.microsoft.com/office/drawing/2014/main" id="{027F5255-6E02-4F9F-8C5C-8F1A6000FD97}"/>
                </a:ext>
              </a:extLst>
            </p:cNvPr>
            <p:cNvSpPr/>
            <p:nvPr/>
          </p:nvSpPr>
          <p:spPr>
            <a:xfrm>
              <a:off x="1183756" y="3239288"/>
              <a:ext cx="2344226" cy="71898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Пройдите регистрацию в Навигаторе для создания личного кабинета</a:t>
              </a:r>
            </a:p>
          </p:txBody>
        </p:sp>
        <p:sp>
          <p:nvSpPr>
            <p:cNvPr id="16" name="Прямоугольник: скругленные углы 15">
              <a:extLst>
                <a:ext uri="{FF2B5EF4-FFF2-40B4-BE49-F238E27FC236}">
                  <a16:creationId xmlns:a16="http://schemas.microsoft.com/office/drawing/2014/main" id="{9541EF1D-FF26-41E2-95BB-BB6F9C9FA5E7}"/>
                </a:ext>
              </a:extLst>
            </p:cNvPr>
            <p:cNvSpPr/>
            <p:nvPr/>
          </p:nvSpPr>
          <p:spPr>
            <a:xfrm>
              <a:off x="1183756" y="4070394"/>
              <a:ext cx="2344226" cy="117319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Подтвердить электронную почту по ссылке, указанной в письме от службы техподдержки Навигатора</a:t>
              </a:r>
            </a:p>
          </p:txBody>
        </p:sp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368FD8E0-A2A4-4A95-AE0D-1508D12886F7}"/>
                </a:ext>
              </a:extLst>
            </p:cNvPr>
            <p:cNvSpPr/>
            <p:nvPr/>
          </p:nvSpPr>
          <p:spPr>
            <a:xfrm>
              <a:off x="1172309" y="5355706"/>
              <a:ext cx="2344226" cy="71898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Зарегистрировать своих детей в личном кабинете Навигатора</a:t>
              </a:r>
            </a:p>
          </p:txBody>
        </p:sp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id="{B0A8A7D5-5737-410A-987B-7FCB1C0EA298}"/>
                </a:ext>
              </a:extLst>
            </p:cNvPr>
            <p:cNvSpPr/>
            <p:nvPr/>
          </p:nvSpPr>
          <p:spPr>
            <a:xfrm>
              <a:off x="1183756" y="6173843"/>
              <a:ext cx="2344226" cy="45506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dirty="0">
                  <a:solidFill>
                    <a:schemeClr val="tx1"/>
                  </a:solidFill>
                </a:rPr>
                <a:t>Подать заявку на занятия </a:t>
              </a:r>
              <a:br>
                <a:rPr lang="ru-RU" sz="1400" dirty="0">
                  <a:solidFill>
                    <a:schemeClr val="tx1"/>
                  </a:solidFill>
                </a:rPr>
              </a:br>
              <a:r>
                <a:rPr lang="ru-RU" sz="1400" dirty="0">
                  <a:solidFill>
                    <a:schemeClr val="tx1"/>
                  </a:solidFill>
                </a:rPr>
                <a:t>в кружки и секции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1118834-A0EA-4617-A6B3-EEDB65A47661}"/>
                </a:ext>
              </a:extLst>
            </p:cNvPr>
            <p:cNvSpPr txBox="1"/>
            <p:nvPr/>
          </p:nvSpPr>
          <p:spPr>
            <a:xfrm>
              <a:off x="632466" y="2298162"/>
              <a:ext cx="7430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36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1</a:t>
              </a:r>
              <a:endParaRPr lang="ru-RU" sz="36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EF18E0F-22FC-418C-AD42-CFDA5EA267D0}"/>
                </a:ext>
              </a:extLst>
            </p:cNvPr>
            <p:cNvSpPr txBox="1"/>
            <p:nvPr/>
          </p:nvSpPr>
          <p:spPr>
            <a:xfrm>
              <a:off x="626478" y="3146985"/>
              <a:ext cx="7430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36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2</a:t>
              </a:r>
              <a:endParaRPr lang="ru-RU" sz="36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39A5B-1D95-4054-93CA-E522CBF912ED}"/>
                </a:ext>
              </a:extLst>
            </p:cNvPr>
            <p:cNvSpPr txBox="1"/>
            <p:nvPr/>
          </p:nvSpPr>
          <p:spPr>
            <a:xfrm>
              <a:off x="626477" y="4015860"/>
              <a:ext cx="7430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36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3</a:t>
              </a:r>
              <a:endParaRPr lang="ru-RU" sz="36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296B14-B108-4356-AE8E-F62EECE38C13}"/>
                </a:ext>
              </a:extLst>
            </p:cNvPr>
            <p:cNvSpPr txBox="1"/>
            <p:nvPr/>
          </p:nvSpPr>
          <p:spPr>
            <a:xfrm>
              <a:off x="626476" y="5298121"/>
              <a:ext cx="7430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36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4</a:t>
              </a:r>
              <a:endParaRPr lang="ru-RU" sz="36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73F9B66-9033-40E9-86D9-4E3DDADE76AC}"/>
                </a:ext>
              </a:extLst>
            </p:cNvPr>
            <p:cNvSpPr txBox="1"/>
            <p:nvPr/>
          </p:nvSpPr>
          <p:spPr>
            <a:xfrm>
              <a:off x="626476" y="6087954"/>
              <a:ext cx="7430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3600" b="1" dirty="0">
                  <a:solidFill>
                    <a:srgbClr val="002060"/>
                  </a:solidFill>
                  <a:latin typeface="Century Gothic" panose="020B0502020202020204" pitchFamily="34" charset="0"/>
                </a:rPr>
                <a:t>5</a:t>
              </a:r>
              <a:endParaRPr lang="ru-RU" sz="3600" dirty="0">
                <a:solidFill>
                  <a:srgbClr val="002060"/>
                </a:solidFill>
                <a:latin typeface="Century Gothic" panose="020B0502020202020204" pitchFamily="34" charset="0"/>
              </a:endParaRPr>
            </a:p>
          </p:txBody>
        </p:sp>
      </p:grpSp>
      <p:pic>
        <p:nvPicPr>
          <p:cNvPr id="2052" name="Picture 4" descr="Picture background">
            <a:extLst>
              <a:ext uri="{FF2B5EF4-FFF2-40B4-BE49-F238E27FC236}">
                <a16:creationId xmlns:a16="http://schemas.microsoft.com/office/drawing/2014/main" id="{4C4DFFF4-6C05-4E71-A153-4D701CAF58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06"/>
          <a:stretch/>
        </p:blipFill>
        <p:spPr bwMode="auto">
          <a:xfrm>
            <a:off x="9111751" y="2389575"/>
            <a:ext cx="2238375" cy="242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8765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374</Words>
  <Application>Microsoft Office PowerPoint</Application>
  <PresentationFormat>Широкоэкранный</PresentationFormat>
  <Paragraphs>104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DejaVu Sans</vt:lpstr>
      <vt:lpstr>Тема Office</vt:lpstr>
      <vt:lpstr>О важности  дополнительного образования детей</vt:lpstr>
      <vt:lpstr>Система дополнительного образования детей</vt:lpstr>
      <vt:lpstr>Как родителям выбрать направление дополнительного образования?</vt:lpstr>
      <vt:lpstr>Где родителю найти информацию про кружки  и секции? И как записать на них ребенка?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проведения родительских собраний о важности  дополнительного образования детей</dc:title>
  <dc:creator>Бородин Егор</dc:creator>
  <cp:lastModifiedBy>Анна</cp:lastModifiedBy>
  <cp:revision>4</cp:revision>
  <cp:lastPrinted>2024-07-30T09:53:24Z</cp:lastPrinted>
  <dcterms:created xsi:type="dcterms:W3CDTF">2024-07-30T07:54:31Z</dcterms:created>
  <dcterms:modified xsi:type="dcterms:W3CDTF">2024-09-03T06:17:31Z</dcterms:modified>
</cp:coreProperties>
</file>